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75" r:id="rId3"/>
    <p:sldId id="274" r:id="rId4"/>
    <p:sldId id="276" r:id="rId5"/>
    <p:sldId id="277" r:id="rId6"/>
    <p:sldId id="289" r:id="rId7"/>
    <p:sldId id="290" r:id="rId8"/>
    <p:sldId id="291" r:id="rId9"/>
    <p:sldId id="292" r:id="rId10"/>
    <p:sldId id="285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7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6600"/>
    <a:srgbClr val="F25D45"/>
    <a:srgbClr val="81A6EF"/>
    <a:srgbClr val="FBCA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50" autoAdjust="0"/>
  </p:normalViewPr>
  <p:slideViewPr>
    <p:cSldViewPr>
      <p:cViewPr varScale="1">
        <p:scale>
          <a:sx n="103" d="100"/>
          <a:sy n="103" d="100"/>
        </p:scale>
        <p:origin x="1854" y="-930"/>
      </p:cViewPr>
      <p:guideLst>
        <p:guide orient="horz" pos="2160"/>
        <p:guide pos="7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ГБУ РД «Национальный музей им А.Тахо-Годи</c:v>
                </c:pt>
                <c:pt idx="1">
                  <c:v>ГБУ РД «Дербентский государственный историко-архитектурный и художественный музей-заповедник»</c:v>
                </c:pt>
                <c:pt idx="2">
                  <c:v>ГБУ РД «Музей – заповедник – этнографический комплекс «Дагестанский аул» </c:v>
                </c:pt>
                <c:pt idx="3">
                  <c:v>ГБУ РД «Национальная библиотека РД им.Р.Гамзатова» </c:v>
                </c:pt>
                <c:pt idx="4">
                  <c:v>ГБУ РД  «Дагестанский музей изобразительных искусств им.П.С.Гамзатовой"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88.690000000000012</c:v>
                </c:pt>
                <c:pt idx="1">
                  <c:v>86.5</c:v>
                </c:pt>
                <c:pt idx="2">
                  <c:v>78.52000000000001</c:v>
                </c:pt>
                <c:pt idx="3">
                  <c:v>76.309999999999988</c:v>
                </c:pt>
                <c:pt idx="4">
                  <c:v>72.430000000000007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78-4461-BB7A-6DEE0AE057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10170640"/>
        <c:axId val="610167360"/>
      </c:barChart>
      <c:catAx>
        <c:axId val="610170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10167360"/>
        <c:crosses val="autoZero"/>
        <c:auto val="1"/>
        <c:lblAlgn val="ctr"/>
        <c:lblOffset val="100"/>
        <c:noMultiLvlLbl val="0"/>
      </c:catAx>
      <c:valAx>
        <c:axId val="6101673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10170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CE-4C04-B9E4-559F5AB466B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CE-4C04-B9E4-559F5AB466B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CE-4C04-B9E4-559F5AB466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06221728"/>
        <c:axId val="506215168"/>
      </c:barChart>
      <c:catAx>
        <c:axId val="506221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6215168"/>
        <c:crosses val="autoZero"/>
        <c:auto val="1"/>
        <c:lblAlgn val="ctr"/>
        <c:lblOffset val="100"/>
        <c:noMultiLvlLbl val="0"/>
      </c:catAx>
      <c:valAx>
        <c:axId val="5062151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6221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Критерий " Открытость и доступность информации об организации"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«Национальный музей им А.Тахо-Годи</c:v>
                </c:pt>
                <c:pt idx="1">
                  <c:v>«Дербентский государственный историко-архитектурный и художественный музей-заповедник»</c:v>
                </c:pt>
                <c:pt idx="2">
                  <c:v>«Музей – заповедник – этнографический комплекс «Дагестанский аул» </c:v>
                </c:pt>
                <c:pt idx="3">
                  <c:v>«Национальная библиотека РД им.Р.Гамзатова» </c:v>
                </c:pt>
                <c:pt idx="4">
                  <c:v> «Дагестанский музей изобразительных искусств им.П.С.Гамзатовой"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91.75</c:v>
                </c:pt>
                <c:pt idx="1">
                  <c:v>85.6</c:v>
                </c:pt>
                <c:pt idx="2">
                  <c:v>65</c:v>
                </c:pt>
                <c:pt idx="3">
                  <c:v>81.75</c:v>
                </c:pt>
                <c:pt idx="4">
                  <c:v>50.65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E7-4A70-AD2A-C98A6052117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Критерий "Комфортность уловий предоставления услуг"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«Национальный музей им А.Тахо-Годи</c:v>
                </c:pt>
                <c:pt idx="1">
                  <c:v>«Дербентский государственный историко-архитектурный и художественный музей-заповедник»</c:v>
                </c:pt>
                <c:pt idx="2">
                  <c:v>«Музей – заповедник – этнографический комплекс «Дагестанский аул» </c:v>
                </c:pt>
                <c:pt idx="3">
                  <c:v>«Национальная библиотека РД им.Р.Гамзатова» </c:v>
                </c:pt>
                <c:pt idx="4">
                  <c:v> «Дагестанский музей изобразительных искусств им.П.С.Гамзатовой"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86.5</c:v>
                </c:pt>
                <c:pt idx="1">
                  <c:v>82</c:v>
                </c:pt>
                <c:pt idx="2">
                  <c:v>72</c:v>
                </c:pt>
                <c:pt idx="3">
                  <c:v>79</c:v>
                </c:pt>
                <c:pt idx="4">
                  <c:v>67.5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E7-4A70-AD2A-C98A6052117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Критерий " Доступность услуг для инвалидов"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«Национальный музей им А.Тахо-Годи</c:v>
                </c:pt>
                <c:pt idx="1">
                  <c:v>«Дербентский государственный историко-архитектурный и художественный музей-заповедник»</c:v>
                </c:pt>
                <c:pt idx="2">
                  <c:v>«Музей – заповедник – этнографический комплекс «Дагестанский аул» </c:v>
                </c:pt>
                <c:pt idx="3">
                  <c:v>«Национальная библиотека РД им.Р.Гамзатова» </c:v>
                </c:pt>
                <c:pt idx="4">
                  <c:v> «Дагестанский музей изобразительных искусств им.П.С.Гамзатовой"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80.3</c:v>
                </c:pt>
                <c:pt idx="1">
                  <c:v>81.2</c:v>
                </c:pt>
                <c:pt idx="2">
                  <c:v>78.8</c:v>
                </c:pt>
                <c:pt idx="3">
                  <c:v>80</c:v>
                </c:pt>
                <c:pt idx="4">
                  <c:v>72.2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E7-4A70-AD2A-C98A60521174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4 Критерий  "Доброжелательность и вежливость работников организации"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«Национальный музей им А.Тахо-Годи</c:v>
                </c:pt>
                <c:pt idx="1">
                  <c:v>«Дербентский государственный историко-архитектурный и художественный музей-заповедник»</c:v>
                </c:pt>
                <c:pt idx="2">
                  <c:v>«Музей – заповедник – этнографический комплекс «Дагестанский аул» </c:v>
                </c:pt>
                <c:pt idx="3">
                  <c:v>«Национальная библиотека РД им.Р.Гамзатова» </c:v>
                </c:pt>
                <c:pt idx="4">
                  <c:v> «Дагестанский музей изобразительных искусств им.П.С.Гамзатовой"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87</c:v>
                </c:pt>
                <c:pt idx="1">
                  <c:v>87.2</c:v>
                </c:pt>
                <c:pt idx="2">
                  <c:v>85.2</c:v>
                </c:pt>
                <c:pt idx="3">
                  <c:v>61.400000000000006</c:v>
                </c:pt>
                <c:pt idx="4">
                  <c:v>78.8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AE7-4A70-AD2A-C98A60521174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5 Критерий "Удовлетворенность условиями оказания услуг"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«Национальный музей им А.Тахо-Годи</c:v>
                </c:pt>
                <c:pt idx="1">
                  <c:v>«Дербентский государственный историко-архитектурный и художественный музей-заповедник»</c:v>
                </c:pt>
                <c:pt idx="2">
                  <c:v>«Музей – заповедник – этнографический комплекс «Дагестанский аул» </c:v>
                </c:pt>
                <c:pt idx="3">
                  <c:v>«Национальная библиотека РД им.Р.Гамзатова» </c:v>
                </c:pt>
                <c:pt idx="4">
                  <c:v> «Дагестанский музей изобразительных искусств им.П.С.Гамзатовой"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97.9</c:v>
                </c:pt>
                <c:pt idx="1">
                  <c:v>96.5</c:v>
                </c:pt>
                <c:pt idx="2">
                  <c:v>91.6</c:v>
                </c:pt>
                <c:pt idx="3">
                  <c:v>79.400000000000006</c:v>
                </c:pt>
                <c:pt idx="4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AE7-4A70-AD2A-C98A605211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9997872"/>
        <c:axId val="619998528"/>
      </c:barChart>
      <c:catAx>
        <c:axId val="619997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19998528"/>
        <c:crosses val="autoZero"/>
        <c:auto val="1"/>
        <c:lblAlgn val="ctr"/>
        <c:lblOffset val="100"/>
        <c:noMultiLvlLbl val="0"/>
      </c:catAx>
      <c:valAx>
        <c:axId val="619998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19997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13C57-8FF5-4A4C-BBF1-DB1A1DED8E65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3BD91-0FD3-4E7B-B000-C0FCE36321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33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3BD91-0FD3-4E7B-B000-C0FCE36321B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5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52016-E303-4B56-873A-8BAFDF6FE60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A86AE-96E1-4B98-9619-20AE117230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" y="359122"/>
            <a:ext cx="9144000" cy="646608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971600" y="2492896"/>
            <a:ext cx="8172400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2" y="2054676"/>
            <a:ext cx="7524836" cy="186847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О РЕЗУЛЬТАТАХ ПРОВЕДЕННОЙ НЕЗАВИСИМОЙ ОЦЕНКИ КАЧЕСТВА УСЛОВИЙ ОКАЗАНИЯ УСЛУГ УЧРЕЖДЕНИЯМИ КУЛЬТУРЫ РЕСПУБЛИКИ ДАГЕСТАН В 2019 ГОДУ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5580112" y="5373216"/>
            <a:ext cx="3456384" cy="90068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1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1947986" y="1002447"/>
            <a:ext cx="500538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11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ru-RU" altLang="ru-RU" sz="1400" dirty="0">
                <a:solidFill>
                  <a:srgbClr val="7030A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МИНИСТЕРСТВО КУЛЬТУРЫ </a:t>
            </a:r>
          </a:p>
          <a:p>
            <a:pPr algn="ctr" eaLnBrk="1" hangingPunct="1">
              <a:lnSpc>
                <a:spcPts val="11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ru-RU" altLang="ru-RU" sz="1400" dirty="0">
                <a:solidFill>
                  <a:srgbClr val="7030A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РЕСПУБЛИКИ ДАГЕСТАН</a:t>
            </a:r>
          </a:p>
          <a:p>
            <a:pPr eaLnBrk="1" hangingPunct="1">
              <a:lnSpc>
                <a:spcPts val="11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endParaRPr lang="ru-RU" altLang="ru-RU" sz="1800" b="1" dirty="0">
              <a:solidFill>
                <a:srgbClr val="1F4E79"/>
              </a:solidFill>
              <a:latin typeface="Century Gothic" panose="020B0502020202020204" pitchFamily="34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ts val="11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endParaRPr lang="ru-RU" altLang="ru-RU" sz="1800" b="1" dirty="0">
              <a:solidFill>
                <a:srgbClr val="1F4E79"/>
              </a:solidFill>
              <a:latin typeface="Century Gothic" panose="020B0502020202020204" pitchFamily="34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ts val="11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endParaRPr lang="ru-RU" altLang="ru-RU" sz="1800" b="1" dirty="0">
              <a:solidFill>
                <a:srgbClr val="1F4E79"/>
              </a:solidFill>
              <a:latin typeface="Century Gothic" panose="020B0502020202020204" pitchFamily="34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ts val="11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endParaRPr lang="ru-RU" altLang="ru-RU" sz="1800" b="1" dirty="0">
              <a:solidFill>
                <a:srgbClr val="1F4E79"/>
              </a:solidFill>
              <a:latin typeface="Century Gothic" panose="020B0502020202020204" pitchFamily="34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ts val="11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</a:pPr>
            <a:r>
              <a:rPr lang="ru-RU" altLang="ru-RU" sz="1800" b="1" dirty="0">
                <a:solidFill>
                  <a:srgbClr val="1F4E79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636" y="188639"/>
            <a:ext cx="792088" cy="7547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6893413" y="116632"/>
            <a:ext cx="2128199" cy="4552147"/>
            <a:chOff x="6893413" y="74303"/>
            <a:chExt cx="2128199" cy="4552147"/>
          </a:xfrm>
        </p:grpSpPr>
        <p:sp>
          <p:nvSpPr>
            <p:cNvPr id="4" name="Скругленный прямоугольник 3"/>
            <p:cNvSpPr/>
            <p:nvPr/>
          </p:nvSpPr>
          <p:spPr>
            <a:xfrm rot="18868489">
              <a:off x="7094134" y="270323"/>
              <a:ext cx="1785392" cy="1785392"/>
            </a:xfrm>
            <a:prstGeom prst="roundRect">
              <a:avLst/>
            </a:prstGeom>
            <a:solidFill>
              <a:srgbClr val="F25D45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 rot="18868489">
              <a:off x="7153104" y="1598377"/>
              <a:ext cx="1244026" cy="1244026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 rot="18868489">
              <a:off x="8401417" y="2418342"/>
              <a:ext cx="620195" cy="62019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70C0"/>
                </a:solid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 rot="18868489">
              <a:off x="7382553" y="3078335"/>
              <a:ext cx="1548115" cy="1548115"/>
            </a:xfrm>
            <a:prstGeom prst="roundRect">
              <a:avLst/>
            </a:prstGeom>
            <a:solidFill>
              <a:srgbClr val="F25D45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 rot="18868489">
              <a:off x="7670873" y="2606096"/>
              <a:ext cx="1056801" cy="1056801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 rot="18868489">
              <a:off x="6893413" y="74303"/>
              <a:ext cx="674622" cy="674622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619499" y="2565101"/>
            <a:ext cx="8113547" cy="1130880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19499" y="3860277"/>
            <a:ext cx="8113547" cy="1008883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9499" y="1700808"/>
            <a:ext cx="8113547" cy="761401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2857210"/>
            <a:ext cx="2088232" cy="3884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-23067"/>
            <a:ext cx="323528" cy="6881067"/>
          </a:xfrm>
          <a:prstGeom prst="rect">
            <a:avLst/>
          </a:prstGeom>
          <a:solidFill>
            <a:srgbClr val="F25D45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3588" y="1778603"/>
            <a:ext cx="791118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УТВЕРЖДЕН</a:t>
            </a:r>
            <a:r>
              <a:rPr lang="ru-RU" b="1" dirty="0">
                <a:ea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</a:rPr>
              <a:t>РЕЙТИНГ ОРГАНИЗАЦИЙ ПО КАЧЕСТВУ УСЛОВИЙ ОКАЗАНИЯ УСЛУГ В СФЕРЕ КУЛЬТУРЫ</a:t>
            </a:r>
          </a:p>
          <a:p>
            <a:pPr lvl="0" algn="just">
              <a:spcAft>
                <a:spcPts val="0"/>
              </a:spcAft>
            </a:pPr>
            <a:endParaRPr lang="ru-RU" sz="1600" dirty="0">
              <a:solidFill>
                <a:srgbClr val="FF5050"/>
              </a:solidFill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УТВЕРЖДЕНЫ</a:t>
            </a:r>
            <a:r>
              <a:rPr lang="ru-RU" b="1" dirty="0">
                <a:solidFill>
                  <a:srgbClr val="FF5050"/>
                </a:solidFill>
                <a:ea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</a:rPr>
              <a:t>РЕКОМЕНДАЦИИ ПО УСТРАНЕНИЮ НЕДОСТАТКОВ, ВЫЯВЛЕННЫХ В ХОДЕ НЕЗАВИСИМОЙ ОЦЕНКИ И РАЗРАБОТАН ПЛАН МЕРОПРИЯТИЙ ПО УЛУЧШЕНИЮ КАЧЕСТВА УСЛОВИЙ ОКАЗАНИЯ УСЛУГ В СФЕРЕ КУЛЬТУРЫ</a:t>
            </a:r>
          </a:p>
          <a:p>
            <a:pPr lvl="0" algn="just">
              <a:spcAft>
                <a:spcPts val="0"/>
              </a:spcAft>
            </a:pPr>
            <a:endParaRPr lang="ru-RU" sz="1600" dirty="0"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ПРЕДУСМОТРЕНО</a:t>
            </a:r>
            <a:r>
              <a:rPr lang="ru-RU" b="1" dirty="0">
                <a:ea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</a:rPr>
              <a:t>ПРИНЯТИЕ УПРАВЛЕНЧЕСКИХ И КАДРОВЫХ РЕШЕНИЙ, А ТАКЖЕ МЕР ПООЩРЕНИЯ В ОТНОШЕНИИ ОРГАНИЗАЦИЙ, ЗАНИМАЮЩИХ ВЫСОКИЕ ЛИБО НИЗКИЕ МЕСТА В РЕЙТИНГАХ</a:t>
            </a:r>
            <a:endParaRPr lang="ru-RU" sz="16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</a:rPr>
              <a:t> </a:t>
            </a:r>
            <a:endParaRPr lang="ru-RU" sz="1600" dirty="0"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7798" y="334541"/>
            <a:ext cx="74588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ПО ИТОГАМ НЕЗАВИСИМОЙ ОЦЕНКИ КАЧЕСТВА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19499" y="1717451"/>
            <a:ext cx="0" cy="750307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619499" y="2565101"/>
            <a:ext cx="12748" cy="113088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611560" y="3874858"/>
            <a:ext cx="14313" cy="994302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984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6893413" y="116632"/>
            <a:ext cx="2128199" cy="4552147"/>
            <a:chOff x="6893413" y="74303"/>
            <a:chExt cx="2128199" cy="4552147"/>
          </a:xfrm>
        </p:grpSpPr>
        <p:sp>
          <p:nvSpPr>
            <p:cNvPr id="4" name="Скругленный прямоугольник 3"/>
            <p:cNvSpPr/>
            <p:nvPr/>
          </p:nvSpPr>
          <p:spPr>
            <a:xfrm rot="18868489">
              <a:off x="7094134" y="270323"/>
              <a:ext cx="1785392" cy="1785392"/>
            </a:xfrm>
            <a:prstGeom prst="roundRect">
              <a:avLst/>
            </a:prstGeom>
            <a:solidFill>
              <a:srgbClr val="F25D45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 rot="18868489">
              <a:off x="7153104" y="1598377"/>
              <a:ext cx="1244026" cy="1244026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 rot="18868489">
              <a:off x="8401417" y="2418342"/>
              <a:ext cx="620195" cy="62019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70C0"/>
                </a:solid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 rot="18868489">
              <a:off x="7382553" y="3078335"/>
              <a:ext cx="1548115" cy="1548115"/>
            </a:xfrm>
            <a:prstGeom prst="roundRect">
              <a:avLst/>
            </a:prstGeom>
            <a:solidFill>
              <a:srgbClr val="F25D45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 rot="18868489">
              <a:off x="7670873" y="2606096"/>
              <a:ext cx="1056801" cy="1056801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 rot="18868489">
              <a:off x="6893413" y="74303"/>
              <a:ext cx="674622" cy="674622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3491880" y="2857210"/>
            <a:ext cx="2088232" cy="3884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-23067"/>
            <a:ext cx="323528" cy="6881067"/>
          </a:xfrm>
          <a:prstGeom prst="rect">
            <a:avLst/>
          </a:prstGeom>
          <a:solidFill>
            <a:srgbClr val="F25D45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25626" y="2886129"/>
            <a:ext cx="5936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БЛАГОДАРЮ ЗА ВНИМАНИЕ!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3901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6893413" y="116632"/>
            <a:ext cx="2128199" cy="4552147"/>
            <a:chOff x="6893413" y="74303"/>
            <a:chExt cx="2128199" cy="4552147"/>
          </a:xfrm>
        </p:grpSpPr>
        <p:sp>
          <p:nvSpPr>
            <p:cNvPr id="4" name="Скругленный прямоугольник 3"/>
            <p:cNvSpPr/>
            <p:nvPr/>
          </p:nvSpPr>
          <p:spPr>
            <a:xfrm rot="18868489">
              <a:off x="7094134" y="270323"/>
              <a:ext cx="1785392" cy="1785392"/>
            </a:xfrm>
            <a:prstGeom prst="roundRect">
              <a:avLst/>
            </a:prstGeom>
            <a:solidFill>
              <a:srgbClr val="F25D45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 rot="18868489">
              <a:off x="7153104" y="1598377"/>
              <a:ext cx="1244026" cy="1244026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 rot="18868489">
              <a:off x="8401417" y="2418342"/>
              <a:ext cx="620195" cy="62019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70C0"/>
                </a:solid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 rot="18868489">
              <a:off x="7382553" y="3078335"/>
              <a:ext cx="1548115" cy="1548115"/>
            </a:xfrm>
            <a:prstGeom prst="roundRect">
              <a:avLst/>
            </a:prstGeom>
            <a:solidFill>
              <a:srgbClr val="F25D45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 rot="18868489">
              <a:off x="7670873" y="2606096"/>
              <a:ext cx="1056801" cy="1056801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 rot="18868489">
              <a:off x="6893413" y="74303"/>
              <a:ext cx="674622" cy="674622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597967" y="4582500"/>
            <a:ext cx="8113547" cy="1222764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8411" y="2857210"/>
            <a:ext cx="8113547" cy="1399182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2857210"/>
            <a:ext cx="2088232" cy="3884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/>
          <p:cNvSpPr>
            <a:spLocks noGrp="1"/>
          </p:cNvSpPr>
          <p:nvPr>
            <p:ph idx="1"/>
          </p:nvPr>
        </p:nvSpPr>
        <p:spPr>
          <a:xfrm>
            <a:off x="680000" y="2822210"/>
            <a:ext cx="8091557" cy="34871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ФЕДЕРАЛЬНЫЙ ЗАКОН ОТ 5 ДЕКАБРЯ 2017 Г. № 392-ФЗ «О ВНЕСЕНИИ ИЗМЕНЕНИЙ В ОТДЕЛЬНЫЕ ЗАКОНОДАТЕЛЬНЫЕ АКТЫ РОССИЙСКОЙ ФЕДЕРАЦИИ ПО ВОПРОСАМ НЕЗАВИСИМОЙ ОЦЕНКИ КАЧЕСТВА ОКАЗАНИЯ УСЛУГ ОРГАНИЗАЦИЯМИ В СФЕРЕ КУЛЬТУРЫ, СОЦИАЛЬНОГО ОБСЛУЖИВАНИЯ, ОХРАНЫ ЗДОРОВЬЯ И ОБРАЗОВАНИЯ»  </a:t>
            </a:r>
          </a:p>
          <a:p>
            <a:pPr marL="0" indent="0">
              <a:buNone/>
            </a:pPr>
            <a:endParaRPr lang="ru-RU" sz="1800" dirty="0"/>
          </a:p>
          <a:p>
            <a:pPr marL="0" lvl="0" indent="0">
              <a:buNone/>
            </a:pPr>
            <a:r>
              <a:rPr lang="ru-RU" sz="1800" dirty="0"/>
              <a:t>ПРИКАЗ МИНИСТЕРСТВА КУЛЬТУРЫ РФ ОТ 27 АПРЕЛЯ 2018Г. №599 «ОБ УТВЕРЖДЕНИИ ПОКАЗАТЕЛЕЙ ХАРАКТЕРИЗУЮЩИХ ОБЩИЕ КРИТЕРИИ ОЦЕНКИ КАЧЕСТВА УСЛОВИЙ ОКАЗАНИЯ УСЛУГ ОРГАНИЗАЦИЯМИ КУЛЬТУРЫ».</a:t>
            </a:r>
            <a:endParaRPr lang="ru-RU" dirty="0"/>
          </a:p>
          <a:p>
            <a:pPr marL="0" lvl="0" indent="0">
              <a:buNone/>
            </a:pPr>
            <a:endParaRPr lang="ru-RU" sz="1800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39552" y="301449"/>
            <a:ext cx="6996500" cy="5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НОРМАТИВНО-ПРАВОВЫЕ АКТЫ, РЕГЛАМЕНТИРУЮЩИЕ ПРОВЕДЕНИЕ НЕЗАВИСИМОЙ ОЦЕНКИ КАЧЕСТВА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11560" y="2867183"/>
            <a:ext cx="0" cy="1389209"/>
          </a:xfrm>
          <a:prstGeom prst="line">
            <a:avLst/>
          </a:prstGeom>
          <a:ln w="19050">
            <a:solidFill>
              <a:srgbClr val="FF5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97967" y="4582500"/>
            <a:ext cx="0" cy="1222764"/>
          </a:xfrm>
          <a:prstGeom prst="line">
            <a:avLst/>
          </a:prstGeom>
          <a:ln w="19050">
            <a:solidFill>
              <a:srgbClr val="FF5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-23067"/>
            <a:ext cx="323528" cy="6881067"/>
          </a:xfrm>
          <a:prstGeom prst="rect">
            <a:avLst/>
          </a:prstGeom>
          <a:solidFill>
            <a:srgbClr val="F25D45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08411" y="1556792"/>
            <a:ext cx="0" cy="1017229"/>
          </a:xfrm>
          <a:prstGeom prst="line">
            <a:avLst/>
          </a:prstGeom>
          <a:ln w="19050">
            <a:solidFill>
              <a:srgbClr val="FF5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08411" y="1556792"/>
            <a:ext cx="8113547" cy="1017229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36513" y="1628198"/>
            <a:ext cx="7798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</a:rPr>
              <a:t>УКАЗ ПРЕЗИДЕНТА РОССИЙСКОЙ ФЕДЕРАЦИИ ОТ 7 МАЯ 2012 Г. № 597 «О МЕРОПРИЯТИЯХ ПО РЕАЛИЗАЦИИ ГОСУДАРСТВЕННОЙ СОЦИАЛЬНОЙ ПОЛИТИКИ»</a:t>
            </a:r>
            <a:endParaRPr lang="ru-RU" sz="16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03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Прямоугольник 52"/>
          <p:cNvSpPr/>
          <p:nvPr/>
        </p:nvSpPr>
        <p:spPr>
          <a:xfrm>
            <a:off x="490007" y="3182190"/>
            <a:ext cx="8528000" cy="13608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6893413" y="116632"/>
            <a:ext cx="2128199" cy="4552147"/>
            <a:chOff x="6893413" y="74303"/>
            <a:chExt cx="2128199" cy="4552147"/>
          </a:xfrm>
        </p:grpSpPr>
        <p:sp>
          <p:nvSpPr>
            <p:cNvPr id="4" name="Скругленный прямоугольник 3"/>
            <p:cNvSpPr/>
            <p:nvPr/>
          </p:nvSpPr>
          <p:spPr>
            <a:xfrm rot="18868489">
              <a:off x="7094134" y="270323"/>
              <a:ext cx="1785392" cy="1785392"/>
            </a:xfrm>
            <a:prstGeom prst="roundRect">
              <a:avLst/>
            </a:prstGeom>
            <a:solidFill>
              <a:srgbClr val="F25D45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 rot="18868489">
              <a:off x="7153104" y="1598377"/>
              <a:ext cx="1244026" cy="1244026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 rot="18868489">
              <a:off x="8401417" y="2418342"/>
              <a:ext cx="620195" cy="62019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70C0"/>
                </a:solid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 rot="18868489">
              <a:off x="7382553" y="3078335"/>
              <a:ext cx="1548115" cy="1548115"/>
            </a:xfrm>
            <a:prstGeom prst="roundRect">
              <a:avLst/>
            </a:prstGeom>
            <a:solidFill>
              <a:srgbClr val="F25D45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 rot="18868489">
              <a:off x="7670873" y="2606096"/>
              <a:ext cx="1056801" cy="1056801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 rot="18868489">
              <a:off x="6893413" y="74303"/>
              <a:ext cx="674622" cy="674622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Заголовок 1"/>
          <p:cNvSpPr txBox="1">
            <a:spLocks/>
          </p:cNvSpPr>
          <p:nvPr/>
        </p:nvSpPr>
        <p:spPr>
          <a:xfrm>
            <a:off x="418514" y="484225"/>
            <a:ext cx="8236226" cy="5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ПЕРЕЧЕНЬ ГОСУДАРСТВЕННЫХ ОРГАНИЗАЦИЙ, ПОДЛЕЖАЩИХ НЕЗАВИСИМОЙ ОЦЕНКЕ КАЧЕСТВА УСЛОВИЙ ОКАЗАНИЯ УСЛУГ ОРГАНИЗАЦИЯМИ КУЛЬТУРЫ В 2019Г.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-23067"/>
            <a:ext cx="323528" cy="6881067"/>
          </a:xfrm>
          <a:prstGeom prst="rect">
            <a:avLst/>
          </a:prstGeom>
          <a:solidFill>
            <a:srgbClr val="F25D4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одержимое 2"/>
          <p:cNvSpPr>
            <a:spLocks noGrp="1"/>
          </p:cNvSpPr>
          <p:nvPr>
            <p:ph idx="1"/>
          </p:nvPr>
        </p:nvSpPr>
        <p:spPr>
          <a:xfrm>
            <a:off x="479840" y="5715181"/>
            <a:ext cx="8472518" cy="951184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ПРОВЕДЕНО </a:t>
            </a:r>
            <a:r>
              <a:rPr lang="ru-RU" sz="1600">
                <a:solidFill>
                  <a:schemeClr val="accent1">
                    <a:lumMod val="50000"/>
                  </a:schemeClr>
                </a:solidFill>
              </a:rPr>
              <a:t>АНКЕТИРОВАНИЕ </a:t>
            </a:r>
            <a:r>
              <a:rPr lang="ru-RU" sz="1600" b="1">
                <a:solidFill>
                  <a:srgbClr val="FF5050"/>
                </a:solidFill>
              </a:rPr>
              <a:t>750 </a:t>
            </a:r>
            <a:r>
              <a:rPr lang="ru-RU" sz="1600" b="1" dirty="0">
                <a:solidFill>
                  <a:srgbClr val="FF5050"/>
                </a:solidFill>
              </a:rPr>
              <a:t>РЕСПОНДЕНТОВ</a:t>
            </a:r>
            <a:r>
              <a:rPr lang="ru-RU" sz="1600" dirty="0">
                <a:solidFill>
                  <a:srgbClr val="FF5050"/>
                </a:solidFill>
              </a:rPr>
              <a:t>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– ПОЛЬЗОВАТЕЛЕЙ БИБЛИОТЕКИ И ПОСЕТИТЕЛЕЙ МУЗЕЕВ, ДЛЯ ВЫЯВЛЕНИЯ ПОЗИЦИЙ, МНЕНИЙ ПОТРЕБИТЕЛЕЙ О КАЧЕСТВЕ ПРЕДОСТАВЛЯЕМЫХ УСЛУГ ОБРАЗОВАТЕЛЬНЫМИ ОРГАНИЗАЦИЯМИ. </a:t>
            </a:r>
          </a:p>
          <a:p>
            <a:pPr marL="0" algn="just">
              <a:spcBef>
                <a:spcPts val="0"/>
              </a:spcBef>
              <a:buNone/>
            </a:pPr>
            <a:endParaRPr lang="ru-RU" sz="2800" dirty="0"/>
          </a:p>
          <a:p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79840" y="2073961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F25D45"/>
                </a:solidFill>
              </a:rPr>
              <a:t>5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602658" y="2233172"/>
            <a:ext cx="22965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ОРГАНИЗАЦИЙ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12494" y="1856463"/>
            <a:ext cx="991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ВСЕГО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5202" y="2828592"/>
            <a:ext cx="1789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dirty="0"/>
              <a:t>в том числе: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40220" y="3190297"/>
            <a:ext cx="8499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1 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78677" y="3355738"/>
            <a:ext cx="2210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БИБЛИОТЕКА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899241" y="3209295"/>
            <a:ext cx="5357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010584" y="3362005"/>
            <a:ext cx="3769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МУЗЕЯ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611560" y="4002069"/>
            <a:ext cx="216024" cy="435043"/>
          </a:xfrm>
          <a:prstGeom prst="rect">
            <a:avLst/>
          </a:prstGeom>
          <a:solidFill>
            <a:srgbClr val="F25D4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995936" y="4027374"/>
            <a:ext cx="3843776" cy="435043"/>
          </a:xfrm>
          <a:prstGeom prst="rect">
            <a:avLst/>
          </a:prstGeom>
          <a:solidFill>
            <a:srgbClr val="F25D4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70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6893413" y="116632"/>
            <a:ext cx="2128199" cy="4552147"/>
            <a:chOff x="6893413" y="74303"/>
            <a:chExt cx="2128199" cy="4552147"/>
          </a:xfrm>
        </p:grpSpPr>
        <p:sp>
          <p:nvSpPr>
            <p:cNvPr id="4" name="Скругленный прямоугольник 3"/>
            <p:cNvSpPr/>
            <p:nvPr/>
          </p:nvSpPr>
          <p:spPr>
            <a:xfrm rot="18868489">
              <a:off x="7094134" y="270323"/>
              <a:ext cx="1785392" cy="1785392"/>
            </a:xfrm>
            <a:prstGeom prst="roundRect">
              <a:avLst/>
            </a:prstGeom>
            <a:solidFill>
              <a:srgbClr val="F25D45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 rot="18868489">
              <a:off x="7153104" y="1598377"/>
              <a:ext cx="1244026" cy="1244026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 rot="18868489">
              <a:off x="8401417" y="2418342"/>
              <a:ext cx="620195" cy="62019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70C0"/>
                </a:solid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 rot="18868489">
              <a:off x="7382553" y="3078335"/>
              <a:ext cx="1548115" cy="1548115"/>
            </a:xfrm>
            <a:prstGeom prst="roundRect">
              <a:avLst/>
            </a:prstGeom>
            <a:solidFill>
              <a:srgbClr val="F25D45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 rot="18868489">
              <a:off x="7670873" y="2606096"/>
              <a:ext cx="1056801" cy="1056801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 rot="18868489">
              <a:off x="6893413" y="74303"/>
              <a:ext cx="674622" cy="674622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3491880" y="2857210"/>
            <a:ext cx="2088232" cy="3884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-23067"/>
            <a:ext cx="323528" cy="6881067"/>
          </a:xfrm>
          <a:prstGeom prst="rect">
            <a:avLst/>
          </a:prstGeom>
          <a:solidFill>
            <a:srgbClr val="F25D45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94602" y="196020"/>
            <a:ext cx="64008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МОНИТОРИНГ ПРЕДУСМАТРИВАЕТ ОЦЕНКУ УСЛОВИЙ ОКАЗАНИЯ УСЛУГ ПО ТАКИМ КРИТЕРИЯМ, КОТОРЫЕ ХАРАКТЕРИЗУЮТ: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21780" y="1325775"/>
            <a:ext cx="42144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ОТКРЫТОСТЬ И ДОСТУПНОСТЬ ИНФОРМАЦИИ УЧРЕЖДЕНИЯ КУЛЬТУРЫ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314242" y="2686377"/>
            <a:ext cx="3353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КОМФОРТНОСТЬ УСЛОВИЙ ПРЕДОСТАВЛЕНИЯ УСЛУГ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102911" y="3726084"/>
            <a:ext cx="25532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ДОСТУПНОСТЬ УСЛУГ ДЛЯ ИНВАЛИДОВ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05740" y="4498624"/>
            <a:ext cx="4701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ДОБРОЖЕЛАТЕЛЬНОСТЬ, ВЕЖЛИВОСТЬ РАБОТНИКОВ ОРГАНИЗАЦИИ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89804" y="5941539"/>
            <a:ext cx="3238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УДОВЛЕТВОРЕННОСТЬ УСЛОВИЯМИ ОКАЗАНИЯ УСЛУГ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94602" y="1100952"/>
            <a:ext cx="75533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601881" y="2195490"/>
            <a:ext cx="75533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375479" y="3262346"/>
            <a:ext cx="75533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095409" y="4246206"/>
            <a:ext cx="75533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991106" y="5434054"/>
            <a:ext cx="75533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135857" y="1383096"/>
            <a:ext cx="0" cy="74976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357216" y="2459535"/>
            <a:ext cx="0" cy="74976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093046" y="3549185"/>
            <a:ext cx="0" cy="74976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804227" y="4533045"/>
            <a:ext cx="0" cy="74976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689804" y="5720893"/>
            <a:ext cx="0" cy="74976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967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6893413" y="116632"/>
            <a:ext cx="2128199" cy="4552147"/>
            <a:chOff x="6893413" y="74303"/>
            <a:chExt cx="2128199" cy="4552147"/>
          </a:xfrm>
        </p:grpSpPr>
        <p:sp>
          <p:nvSpPr>
            <p:cNvPr id="4" name="Скругленный прямоугольник 3"/>
            <p:cNvSpPr/>
            <p:nvPr/>
          </p:nvSpPr>
          <p:spPr>
            <a:xfrm rot="18868489">
              <a:off x="7094134" y="270323"/>
              <a:ext cx="1785392" cy="1785392"/>
            </a:xfrm>
            <a:prstGeom prst="roundRect">
              <a:avLst/>
            </a:prstGeom>
            <a:solidFill>
              <a:srgbClr val="F25D45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 rot="18868489">
              <a:off x="7153104" y="1598377"/>
              <a:ext cx="1244026" cy="1244026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 rot="18868489">
              <a:off x="8401417" y="2418342"/>
              <a:ext cx="620195" cy="62019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70C0"/>
                </a:solid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 rot="18868489">
              <a:off x="7382553" y="3078335"/>
              <a:ext cx="1548115" cy="1548115"/>
            </a:xfrm>
            <a:prstGeom prst="roundRect">
              <a:avLst/>
            </a:prstGeom>
            <a:solidFill>
              <a:srgbClr val="F25D45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 rot="18868489">
              <a:off x="7670873" y="2606096"/>
              <a:ext cx="1056801" cy="1056801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 rot="18868489">
              <a:off x="6893413" y="74303"/>
              <a:ext cx="674622" cy="674622"/>
            </a:xfrm>
            <a:prstGeom prst="roundRect">
              <a:avLst/>
            </a:prstGeom>
            <a:noFill/>
            <a:ln w="6350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3491880" y="2857210"/>
            <a:ext cx="2088232" cy="3884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04397" y="607127"/>
            <a:ext cx="8063197" cy="530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АНАЛИЗ РЕЗУЛЬТАТОВ НЕЗАВИСИМОЙ ОЦЕНКИ КАЧЕСТВА ОБРАЗОВАНИЯ В ЧАСТИ ПОКАЗАТЕЛЕЙ, ХАРАКТЕРИЗУЮЩИХ ОБЩИЙ КРИТЕРИЙ ОЦЕНКИ ПО СОВОКУПНОСТИ УЧРЕЖДЕНИЙ СООТВЕТСТВУЮЩИХ ТИПОВ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0" y="-23067"/>
            <a:ext cx="323528" cy="6881067"/>
          </a:xfrm>
          <a:prstGeom prst="rect">
            <a:avLst/>
          </a:prstGeom>
          <a:solidFill>
            <a:srgbClr val="F25D45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7093305"/>
              </p:ext>
            </p:extLst>
          </p:nvPr>
        </p:nvGraphicFramePr>
        <p:xfrm>
          <a:off x="611560" y="1953840"/>
          <a:ext cx="8136904" cy="36353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97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96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2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8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132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ТИПЫ ОРГАНИЗАЦИЙ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25D4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КОЛИЧЕСТВО ОРГАНИЗАЦИЙ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25D4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СРЕДНИЙ БАЛЛ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25D4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ДИАПАЗОН БАЛЛОВ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25D4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55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: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8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5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/>
                        <a:t> ВСЕГО УЧРЕЖДЕНИЙ МИНКУЛЬТУРЫ РД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505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800" b="1" dirty="0">
                        <a:solidFill>
                          <a:srgbClr val="FF5050"/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5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МУЗЕЙ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81,535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72,43-88,69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5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/>
                        <a:t>БИБЛИОТЕКА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76,31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639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РЕЙТИНГ ПО РЕЗУЛЬТАТАМ НОК: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5098752"/>
              </p:ext>
            </p:extLst>
          </p:nvPr>
        </p:nvGraphicFramePr>
        <p:xfrm>
          <a:off x="179510" y="1124741"/>
          <a:ext cx="8856988" cy="7349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4">
                  <a:extLst>
                    <a:ext uri="{9D8B030D-6E8A-4147-A177-3AD203B41FA5}">
                      <a16:colId xmlns:a16="http://schemas.microsoft.com/office/drawing/2014/main" val="2193618769"/>
                    </a:ext>
                  </a:extLst>
                </a:gridCol>
                <a:gridCol w="987538">
                  <a:extLst>
                    <a:ext uri="{9D8B030D-6E8A-4147-A177-3AD203B41FA5}">
                      <a16:colId xmlns:a16="http://schemas.microsoft.com/office/drawing/2014/main" val="472354648"/>
                    </a:ext>
                  </a:extLst>
                </a:gridCol>
                <a:gridCol w="1028686">
                  <a:extLst>
                    <a:ext uri="{9D8B030D-6E8A-4147-A177-3AD203B41FA5}">
                      <a16:colId xmlns:a16="http://schemas.microsoft.com/office/drawing/2014/main" val="408861104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70317329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936569935"/>
                    </a:ext>
                  </a:extLst>
                </a:gridCol>
                <a:gridCol w="894958">
                  <a:extLst>
                    <a:ext uri="{9D8B030D-6E8A-4147-A177-3AD203B41FA5}">
                      <a16:colId xmlns:a16="http://schemas.microsoft.com/office/drawing/2014/main" val="2963714600"/>
                    </a:ext>
                  </a:extLst>
                </a:gridCol>
                <a:gridCol w="1265284">
                  <a:extLst>
                    <a:ext uri="{9D8B030D-6E8A-4147-A177-3AD203B41FA5}">
                      <a16:colId xmlns:a16="http://schemas.microsoft.com/office/drawing/2014/main" val="1767066570"/>
                    </a:ext>
                  </a:extLst>
                </a:gridCol>
              </a:tblGrid>
              <a:tr h="79209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>
                          <a:latin typeface="+mn-lt"/>
                        </a:rPr>
                        <a:t>УЧРЕЖДЕНИЕ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«ОТКРЫТОСТЬ И ДОСТУПНОСТЬ ИНФОРМАЦИИ ОБ ОРГАНИЗАЦИИ»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«</a:t>
                      </a:r>
                      <a:r>
                        <a:rPr lang="ru-RU" sz="8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КОМФОРТНОСТЬ УСЛОВИЙ ПРЕДОСТАВЛЕНИЯ УСЛУГ»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«ДОСТУПНОСТЬ УСЛУГ ДЛЯ ИНВАЛИДОВ»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«ДОБРОЖЕЛАТЕЛЬНОСТЬ, ВЕЖЛИВОСТЬ РАБОТНИКОВ ОРГАНИЗАЦИИ»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«УДОВЛЕТВОРЕННОСТЬ УСЛОВИЯМИ ОКАЗАНИЯ УСЛУГ»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ИНТЕГРАЛЬНЫЙ БАЛЛ  ПО ПОКАЗАТЕЛЯМ ОЦЕНКИ ОРГАНИЗАЦИЙ (ПО 5 КРИТЕРИЯМ</a:t>
                      </a:r>
                      <a:endParaRPr lang="ru-RU" sz="8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3162984"/>
                  </a:ext>
                </a:extLst>
              </a:tr>
              <a:tr h="641355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rgbClr val="F25D45"/>
                          </a:solidFill>
                          <a:latin typeface="+mn-lt"/>
                          <a:ea typeface="+mn-ea"/>
                          <a:cs typeface="+mn-cs"/>
                        </a:rPr>
                        <a:t>БИБЛИОТЕКА</a:t>
                      </a:r>
                      <a:r>
                        <a:rPr lang="ru-RU" sz="1800" b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840861"/>
                  </a:ext>
                </a:extLst>
              </a:tr>
              <a:tr h="510773">
                <a:tc>
                  <a:txBody>
                    <a:bodyPr/>
                    <a:lstStyle/>
                    <a:p>
                      <a:r>
                        <a:rPr lang="ru-RU" sz="1400" dirty="0"/>
                        <a:t>Национальная библиотека РД </a:t>
                      </a:r>
                      <a:r>
                        <a:rPr lang="ru-RU" sz="1400" dirty="0" err="1"/>
                        <a:t>им.Р.Гамзатова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81,75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81,4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79,4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76,31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300817"/>
                  </a:ext>
                </a:extLst>
              </a:tr>
              <a:tr h="6413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rgbClr val="F25D45"/>
                          </a:solidFill>
                          <a:latin typeface="+mn-lt"/>
                          <a:ea typeface="+mn-ea"/>
                          <a:cs typeface="+mn-cs"/>
                        </a:rPr>
                        <a:t>МУЗЕЙ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23173"/>
                  </a:ext>
                </a:extLst>
              </a:tr>
              <a:tr h="641355">
                <a:tc>
                  <a:txBody>
                    <a:bodyPr/>
                    <a:lstStyle/>
                    <a:p>
                      <a:r>
                        <a:rPr lang="ru-RU" dirty="0"/>
                        <a:t>Национальный музей им </a:t>
                      </a:r>
                      <a:r>
                        <a:rPr lang="ru-RU" dirty="0" err="1"/>
                        <a:t>А.Тахо</a:t>
                      </a:r>
                      <a:r>
                        <a:rPr lang="ru-RU" dirty="0"/>
                        <a:t>-Годи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91,75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80,3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97,6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88,69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037135"/>
                  </a:ext>
                </a:extLst>
              </a:tr>
              <a:tr h="641355">
                <a:tc>
                  <a:txBody>
                    <a:bodyPr/>
                    <a:lstStyle/>
                    <a:p>
                      <a:r>
                        <a:rPr lang="ru-RU" dirty="0"/>
                        <a:t>Дербентский государственный историко-архитектурный и художественный музей-заповедник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85,6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87,2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86,5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460310"/>
                  </a:ext>
                </a:extLst>
              </a:tr>
              <a:tr h="641355">
                <a:tc>
                  <a:txBody>
                    <a:bodyPr/>
                    <a:lstStyle/>
                    <a:p>
                      <a:r>
                        <a:rPr lang="ru-RU" dirty="0"/>
                        <a:t>Музей – заповедник – этнографический комплекс «Дагестанский аул»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81,75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78,8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75,2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91,6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78,52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769753"/>
                  </a:ext>
                </a:extLst>
              </a:tr>
              <a:tr h="6413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ГБУ РД  «Дагестанский музей изобразительных искусств </a:t>
                      </a:r>
                      <a:r>
                        <a:rPr lang="ru-RU" dirty="0" err="1"/>
                        <a:t>им.П.С.Гамзатовой</a:t>
                      </a:r>
                      <a:r>
                        <a:rPr lang="ru-RU" dirty="0"/>
                        <a:t>"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50,65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72,2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78,8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72,43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841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602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РЕЙТИНГ ПО ИНТЕГРАЛЬНОМУ ПОКАЗАТЕЛЮ</a:t>
            </a:r>
            <a:endParaRPr lang="ru-RU" sz="32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132519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2343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РЕЙТИНГ ПО 5 КРИТЕРИЯМ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592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1275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РЕЙТИНГ ПО 5 КРИТЕРИЯМ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6625527"/>
              </p:ext>
            </p:extLst>
          </p:nvPr>
        </p:nvGraphicFramePr>
        <p:xfrm>
          <a:off x="457200" y="1196752"/>
          <a:ext cx="8229600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50070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397</Words>
  <Application>Microsoft Office PowerPoint</Application>
  <PresentationFormat>Экран (4:3)</PresentationFormat>
  <Paragraphs>109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Unicode MS</vt:lpstr>
      <vt:lpstr>Calibri</vt:lpstr>
      <vt:lpstr>Century Gothic</vt:lpstr>
      <vt:lpstr>Times New Roman</vt:lpstr>
      <vt:lpstr>Wingdings 2</vt:lpstr>
      <vt:lpstr>Тема Office</vt:lpstr>
      <vt:lpstr>О РЕЗУЛЬТАТАХ ПРОВЕДЕННОЙ НЕЗАВИСИМОЙ ОЦЕНКИ КАЧЕСТВА УСЛОВИЙ ОКАЗАНИЯ УСЛУГ УЧРЕЖДЕНИЯМИ КУЛЬТУРЫ РЕСПУБЛИКИ ДАГЕСТАН В 2019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РЕЙТИНГ ПО РЕЗУЛЬТАТАМ НОК: </vt:lpstr>
      <vt:lpstr>РЕЙТИНГ ПО ИНТЕГРАЛЬНОМУ ПОКАЗАТЕЛЮ</vt:lpstr>
      <vt:lpstr>РЕЙТИНГ ПО 5 КРИТЕРИЯМ</vt:lpstr>
      <vt:lpstr>РЕЙТИНГ ПО 5 КРИТЕРИЯМ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РД</dc:title>
  <dc:creator>Гава</dc:creator>
  <cp:lastModifiedBy>Шах</cp:lastModifiedBy>
  <cp:revision>59</cp:revision>
  <dcterms:created xsi:type="dcterms:W3CDTF">2019-02-19T11:45:50Z</dcterms:created>
  <dcterms:modified xsi:type="dcterms:W3CDTF">2019-12-05T13:55:24Z</dcterms:modified>
</cp:coreProperties>
</file>